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56" r:id="rId2"/>
    <p:sldId id="285" r:id="rId3"/>
    <p:sldId id="260" r:id="rId4"/>
    <p:sldId id="261" r:id="rId5"/>
    <p:sldId id="262" r:id="rId6"/>
    <p:sldId id="263" r:id="rId7"/>
    <p:sldId id="258" r:id="rId8"/>
    <p:sldId id="265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57" r:id="rId29"/>
    <p:sldId id="266" r:id="rId30"/>
    <p:sldId id="259" r:id="rId31"/>
  </p:sldIdLst>
  <p:sldSz cx="12192000" cy="6858000"/>
  <p:notesSz cx="9872663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2224" y="1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0F6F92-43B8-426A-ACCD-B437E150C699}" type="datetimeFigureOut">
              <a:rPr lang="cs-CZ" smtClean="0"/>
              <a:t>20.03.2017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2224" y="6456612"/>
            <a:ext cx="4278154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76F6B-05AD-4C4C-9A34-AACF767B2B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874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0F6E-7A8B-44F4-930E-409BEFF664F2}" type="datetimeFigureOut">
              <a:rPr lang="cs-CZ" smtClean="0"/>
              <a:t>20.03.2017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5C2F9-C04A-44CC-90F3-E72217B03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075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0F6E-7A8B-44F4-930E-409BEFF664F2}" type="datetimeFigureOut">
              <a:rPr lang="cs-CZ" smtClean="0"/>
              <a:t>20.03.2017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5C2F9-C04A-44CC-90F3-E72217B03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196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0F6E-7A8B-44F4-930E-409BEFF664F2}" type="datetimeFigureOut">
              <a:rPr lang="cs-CZ" smtClean="0"/>
              <a:t>20.03.2017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5C2F9-C04A-44CC-90F3-E72217B03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722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0F6E-7A8B-44F4-930E-409BEFF664F2}" type="datetimeFigureOut">
              <a:rPr lang="cs-CZ" smtClean="0"/>
              <a:t>20.03.2017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5C2F9-C04A-44CC-90F3-E72217B03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600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0F6E-7A8B-44F4-930E-409BEFF664F2}" type="datetimeFigureOut">
              <a:rPr lang="cs-CZ" smtClean="0"/>
              <a:t>20.03.2017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5C2F9-C04A-44CC-90F3-E72217B03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20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0F6E-7A8B-44F4-930E-409BEFF664F2}" type="datetimeFigureOut">
              <a:rPr lang="cs-CZ" smtClean="0"/>
              <a:t>20.03.2017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5C2F9-C04A-44CC-90F3-E72217B03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655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0F6E-7A8B-44F4-930E-409BEFF664F2}" type="datetimeFigureOut">
              <a:rPr lang="cs-CZ" smtClean="0"/>
              <a:t>20.03.2017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5C2F9-C04A-44CC-90F3-E72217B03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156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0F6E-7A8B-44F4-930E-409BEFF664F2}" type="datetimeFigureOut">
              <a:rPr lang="cs-CZ" smtClean="0"/>
              <a:t>20.03.2017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5C2F9-C04A-44CC-90F3-E72217B03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881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0F6E-7A8B-44F4-930E-409BEFF664F2}" type="datetimeFigureOut">
              <a:rPr lang="cs-CZ" smtClean="0"/>
              <a:t>20.03.2017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5C2F9-C04A-44CC-90F3-E72217B03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47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0F6E-7A8B-44F4-930E-409BEFF664F2}" type="datetimeFigureOut">
              <a:rPr lang="cs-CZ" smtClean="0"/>
              <a:t>20.03.2017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5C2F9-C04A-44CC-90F3-E72217B03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215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0F6E-7A8B-44F4-930E-409BEFF664F2}" type="datetimeFigureOut">
              <a:rPr lang="cs-CZ" smtClean="0"/>
              <a:t>20.03.2017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5C2F9-C04A-44CC-90F3-E72217B03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198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F0F6E-7A8B-44F4-930E-409BEFF664F2}" type="datetimeFigureOut">
              <a:rPr lang="cs-CZ" smtClean="0"/>
              <a:t>20.03.2017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5C2F9-C04A-44CC-90F3-E72217B030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76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60715" y="40390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dirty="0"/>
              <a:t>Speciálně pedagogické metody a zásady při práci se žákem s SVP </a:t>
            </a:r>
            <a:br>
              <a:rPr lang="cs-CZ" dirty="0"/>
            </a:br>
            <a:r>
              <a:rPr lang="cs-CZ" dirty="0"/>
              <a:t>v  běžných školách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Neratovice 2. 3. 2017                          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 PaedDr. Květa Husová</a:t>
            </a:r>
          </a:p>
        </p:txBody>
      </p:sp>
    </p:spTree>
    <p:extLst>
      <p:ext uri="{BB962C8B-B14F-4D97-AF65-F5344CB8AC3E}">
        <p14:creationId xmlns:p14="http://schemas.microsoft.com/office/powerpoint/2010/main" val="241052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s rodinou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,,Reakce rodičů na postižené dítě mají své typické projevy. Dobu, odkdy je dítě definitivně považováno za postižené, to znamená potvrzení odchylky stavu nějakou diagnózou, lze označit jako krizi rodičovské identity.“ ( Vágnerová 1999, str.78).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/>
              <a:t>1. Fáze šoku a popření</a:t>
            </a:r>
          </a:p>
          <a:p>
            <a:pPr marL="0" indent="0" algn="just">
              <a:buNone/>
            </a:pPr>
            <a:r>
              <a:rPr lang="cs-CZ" dirty="0"/>
              <a:t>Šok je první reakcí na subjektivně nepřijatelnou, traumatizující skutečnost, že je dítě trvale postižené. Dochází k popření. Rodiče se  musí vyrovnat se složitou situací, kterou vůbec neočekávali.</a:t>
            </a:r>
          </a:p>
        </p:txBody>
      </p:sp>
    </p:spTree>
    <p:extLst>
      <p:ext uri="{BB962C8B-B14F-4D97-AF65-F5344CB8AC3E}">
        <p14:creationId xmlns:p14="http://schemas.microsoft.com/office/powerpoint/2010/main" val="962894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se rodinou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2. Postupná akceptace reality, vyrovnání se s problémem</a:t>
            </a:r>
          </a:p>
          <a:p>
            <a:pPr marL="0" indent="0" algn="just">
              <a:buNone/>
            </a:pPr>
            <a:r>
              <a:rPr lang="cs-CZ" dirty="0"/>
              <a:t>Úroveň vyrovnání se s touto situací závisí na zralosti osobnosti rodičů, na jejich životních zkušenostech, na jejich citovém zázemí, na individuální frustrační toleranci a akutním psychickém a somatickém zdraví. </a:t>
            </a:r>
          </a:p>
          <a:p>
            <a:pPr marL="0" indent="0" algn="just">
              <a:buNone/>
            </a:pPr>
            <a:r>
              <a:rPr lang="cs-CZ" dirty="0"/>
              <a:t>,,Objevují se obranné systémy – útok, únik do fantazie, do izolace apod..“ (Vágnerová 1999, str. 79).</a:t>
            </a:r>
          </a:p>
          <a:p>
            <a:pPr marL="0" indent="0">
              <a:buNone/>
            </a:pPr>
            <a:r>
              <a:rPr lang="cs-CZ" dirty="0"/>
              <a:t>Jiným obranným mechanismem je přeložení afektu smutku navenek do útočných, agresivních projevů.</a:t>
            </a:r>
          </a:p>
        </p:txBody>
      </p:sp>
    </p:spTree>
    <p:extLst>
      <p:ext uri="{BB962C8B-B14F-4D97-AF65-F5344CB8AC3E}">
        <p14:creationId xmlns:p14="http://schemas.microsoft.com/office/powerpoint/2010/main" val="812219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s rodinou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3. Realistický postoj k dané situaci</a:t>
            </a:r>
          </a:p>
          <a:p>
            <a:pPr marL="0" indent="0" algn="just">
              <a:buNone/>
            </a:pPr>
            <a:r>
              <a:rPr lang="cs-CZ" dirty="0"/>
              <a:t>Rodiče akceptují dítě takové jaké je a jsou ochotni je rozvíjet v  mezích možností. </a:t>
            </a:r>
          </a:p>
          <a:p>
            <a:pPr marL="0" indent="0" algn="just">
              <a:buNone/>
            </a:pPr>
            <a:r>
              <a:rPr lang="cs-CZ" dirty="0"/>
              <a:t>Takového postoje nejsou schopni všichni rodiče. Někdy může dojít k zafixování některé neadekvátní, </a:t>
            </a:r>
            <a:r>
              <a:rPr lang="cs-CZ" dirty="0" err="1"/>
              <a:t>malaadaptační</a:t>
            </a:r>
            <a:r>
              <a:rPr lang="cs-CZ" dirty="0"/>
              <a:t> varianty např. </a:t>
            </a:r>
            <a:r>
              <a:rPr lang="cs-CZ" dirty="0" err="1"/>
              <a:t>hyperprotektivní</a:t>
            </a:r>
            <a:r>
              <a:rPr lang="cs-CZ" dirty="0"/>
              <a:t>, nekritické, ochranitelské postoje.</a:t>
            </a:r>
          </a:p>
          <a:p>
            <a:pPr marL="0" indent="0">
              <a:buNone/>
            </a:pPr>
            <a:r>
              <a:rPr lang="cs-CZ" dirty="0"/>
              <a:t>Mít rodiče jako partnery a odborníky na vlastní dítě. </a:t>
            </a:r>
          </a:p>
          <a:p>
            <a:pPr marL="0" indent="0">
              <a:buNone/>
            </a:pPr>
            <a:r>
              <a:rPr lang="cs-CZ" dirty="0"/>
              <a:t>Vyvarovat se poučování rodičů.  </a:t>
            </a:r>
          </a:p>
        </p:txBody>
      </p:sp>
    </p:spTree>
    <p:extLst>
      <p:ext uri="{BB962C8B-B14F-4D97-AF65-F5344CB8AC3E}">
        <p14:creationId xmlns:p14="http://schemas.microsoft.com/office/powerpoint/2010/main" val="2714975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Mentální retardace - projevy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u="sng" dirty="0"/>
              <a:t>Percepce</a:t>
            </a:r>
            <a:r>
              <a:rPr lang="cs-CZ" dirty="0"/>
              <a:t> – smyslové poznání – proces utváření zkušeností je pomalý a probíhá a probíhá s určitými odchylkami. Může se projevovat  nedostatečné prostorové, nedokonalé vnímání času, snížená citlivost hmatových vjemů, špatná pohybová koordinace. </a:t>
            </a:r>
          </a:p>
          <a:p>
            <a:pPr marL="0" indent="0" algn="just">
              <a:buNone/>
            </a:pPr>
            <a:r>
              <a:rPr lang="cs-CZ" u="sng" dirty="0"/>
              <a:t>Myšlení </a:t>
            </a:r>
            <a:r>
              <a:rPr lang="cs-CZ" dirty="0"/>
              <a:t>- je zatíženo přílišnou konkrétností, nepřesností a chybami v analýze a syntéze. Chybí schopnost vyšší abstrakce. Myšlení je nedůsledné, pojmy se tvoří těžkopádně, úsudky jsou nepřesné.</a:t>
            </a:r>
          </a:p>
          <a:p>
            <a:pPr marL="0" indent="0" algn="just">
              <a:buNone/>
            </a:pPr>
            <a:r>
              <a:rPr lang="cs-CZ" u="sng" dirty="0"/>
              <a:t>Paměť</a:t>
            </a:r>
            <a:r>
              <a:rPr lang="cs-CZ" dirty="0"/>
              <a:t> – vše nové si osvojují pomalu a po mnohačetném opakování, rychle zapomínají, vybavují si nepřesně, vědomosti neumějí často uplatnit v praxi. 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205841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 mentálního postižení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u="sng" dirty="0"/>
              <a:t>Pozornost</a:t>
            </a:r>
            <a:r>
              <a:rPr lang="cs-CZ" dirty="0"/>
              <a:t> – vykazuje nízký obsah sledovaného pole, nestálost a snadná unavitelnost.</a:t>
            </a:r>
          </a:p>
          <a:p>
            <a:pPr marL="0" indent="0" algn="just">
              <a:buNone/>
            </a:pPr>
            <a:r>
              <a:rPr lang="cs-CZ" u="sng" dirty="0"/>
              <a:t>Vůle</a:t>
            </a:r>
            <a:r>
              <a:rPr lang="cs-CZ" dirty="0"/>
              <a:t> – specifickým rysem je porucha vůle, nerozhodnost, nedostatek vůle, snížení volních činností, neschopnost zahájit činnost</a:t>
            </a:r>
          </a:p>
          <a:p>
            <a:pPr marL="0" indent="0" algn="just">
              <a:buNone/>
            </a:pPr>
            <a:r>
              <a:rPr lang="cs-CZ" u="sng" dirty="0"/>
              <a:t>Řeč</a:t>
            </a:r>
            <a:r>
              <a:rPr lang="cs-CZ" dirty="0"/>
              <a:t> –  jedním z nejcharakterističtějších příznaků MR je narušení komunikačních schopností, narušený a opožděný vývoj řeči je ovlivněný stupněm MR. </a:t>
            </a:r>
          </a:p>
          <a:p>
            <a:pPr marL="0" indent="0" algn="just">
              <a:buNone/>
            </a:pPr>
            <a:r>
              <a:rPr lang="cs-CZ" u="sng" dirty="0"/>
              <a:t>Emoce</a:t>
            </a:r>
            <a:r>
              <a:rPr lang="cs-CZ" dirty="0"/>
              <a:t> – nevyrovnanost, emoční labilita a agresivita, ovlivněny jsou city spjaty s poznávací činností člověka, jeho zvídavost a zájmy.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15038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učitele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Vzdělávání a výchova žáků s mentálním postižením je dlouhodobý proces, v němž má učitel klíčovou roli. Je vzorem pro své žáky a vstupuje s nimi do interakčních vazeb. </a:t>
            </a:r>
          </a:p>
          <a:p>
            <a:pPr algn="just"/>
            <a:r>
              <a:rPr lang="cs-CZ" dirty="0"/>
              <a:t>Základním předpokladem úspěchu učitele je mít rád svoji práci a být patřičně naladěn na práci s mentálně postiženým dítětem, mít v sobě pedagogický optimismus, empatii, značnou dávku trpělivosti a nadhled. </a:t>
            </a:r>
          </a:p>
          <a:p>
            <a:pPr algn="just"/>
            <a:r>
              <a:rPr lang="cs-CZ" dirty="0"/>
              <a:t>Ke každému dítěti s MR je potřeba přistupovat individuálně, respektovat jeho možnosti a pozitivně hodnotit každý jeho pokrok. Ve škole by mělo dítě získat zkušenosti a vzdělání, které mu umožní pracovat a samostatně žít a těšit se ze života. </a:t>
            </a:r>
          </a:p>
        </p:txBody>
      </p:sp>
    </p:spTree>
    <p:extLst>
      <p:ext uri="{BB962C8B-B14F-4D97-AF65-F5344CB8AC3E}">
        <p14:creationId xmlns:p14="http://schemas.microsoft.com/office/powerpoint/2010/main" val="69873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Zásady při vzdělávání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Formální a obsahová přiměřenost</a:t>
            </a:r>
          </a:p>
          <a:p>
            <a:r>
              <a:rPr lang="cs-CZ" dirty="0"/>
              <a:t>Přehlednost</a:t>
            </a:r>
          </a:p>
          <a:p>
            <a:r>
              <a:rPr lang="cs-CZ" dirty="0"/>
              <a:t>Srozumitelnost</a:t>
            </a:r>
          </a:p>
          <a:p>
            <a:r>
              <a:rPr lang="cs-CZ" dirty="0"/>
              <a:t>Názornost</a:t>
            </a:r>
          </a:p>
          <a:p>
            <a:r>
              <a:rPr lang="cs-CZ" dirty="0"/>
              <a:t>Opakování</a:t>
            </a:r>
          </a:p>
          <a:p>
            <a:r>
              <a:rPr lang="cs-CZ" dirty="0"/>
              <a:t>Konkretizace</a:t>
            </a:r>
          </a:p>
          <a:p>
            <a:r>
              <a:rPr lang="cs-CZ" dirty="0"/>
              <a:t>Posloupnost</a:t>
            </a:r>
          </a:p>
          <a:p>
            <a:r>
              <a:rPr lang="cs-CZ" dirty="0"/>
              <a:t>Pozitivní hodnocení a motivace</a:t>
            </a:r>
          </a:p>
        </p:txBody>
      </p:sp>
    </p:spTree>
    <p:extLst>
      <p:ext uri="{BB962C8B-B14F-4D97-AF65-F5344CB8AC3E}">
        <p14:creationId xmlns:p14="http://schemas.microsoft.com/office/powerpoint/2010/main" val="3946587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Porucha autistického spektra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Jde o </a:t>
            </a:r>
            <a:r>
              <a:rPr lang="cs-CZ" dirty="0" err="1"/>
              <a:t>pervazivní</a:t>
            </a:r>
            <a:r>
              <a:rPr lang="cs-CZ" dirty="0"/>
              <a:t> (vším prostupující) vývojovou poruchu. PAS je vážné postižení, které se projevuje především v oblasti komunikace, sociálního chování a vnímání. Dítě vnímá, prožívá a chová se jinak.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Autismus se začíná projevovat již v raném dětství a způsobuje samotnému člověku velký problém fungovat v běžné společnosti.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Běžná společnost často nejenže nechápe, odsuzuje a kritizuje, ale také není připravena na zvláštní projevy chování.</a:t>
            </a:r>
          </a:p>
        </p:txBody>
      </p:sp>
    </p:spTree>
    <p:extLst>
      <p:ext uri="{BB962C8B-B14F-4D97-AF65-F5344CB8AC3E}">
        <p14:creationId xmlns:p14="http://schemas.microsoft.com/office/powerpoint/2010/main" val="2027741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Autismus je charakterizován  triádou příznaků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67543"/>
            <a:ext cx="11049000" cy="46094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1. Neschopnost vzájemné společenské interakce (porucha socializace)</a:t>
            </a:r>
          </a:p>
          <a:p>
            <a:pPr marL="0" indent="0">
              <a:buNone/>
            </a:pPr>
            <a:r>
              <a:rPr lang="cs-CZ" dirty="0"/>
              <a:t>2. Neschopnost komunikace (řeč)</a:t>
            </a:r>
          </a:p>
          <a:p>
            <a:pPr marL="0" indent="0" algn="just">
              <a:buNone/>
            </a:pPr>
            <a:r>
              <a:rPr lang="cs-CZ" dirty="0"/>
              <a:t>3. Omezeně, stereotypně se opakující repertoár zájmů a aktivit (neschopnost představivosti).</a:t>
            </a:r>
          </a:p>
          <a:p>
            <a:pPr marL="0" indent="0" algn="just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u="sng" dirty="0"/>
              <a:t>Znaky autistického chování</a:t>
            </a:r>
          </a:p>
          <a:p>
            <a:pPr marL="0" indent="0">
              <a:buNone/>
            </a:pPr>
            <a:r>
              <a:rPr lang="cs-CZ" dirty="0"/>
              <a:t>1. Vyhýbání se očnímu kontaktu</a:t>
            </a:r>
          </a:p>
          <a:p>
            <a:pPr marL="0" indent="0">
              <a:buNone/>
            </a:pPr>
            <a:r>
              <a:rPr lang="cs-CZ" dirty="0"/>
              <a:t>2. Chybějící gestikulace (mimika),  maskový výraz obličeje</a:t>
            </a:r>
          </a:p>
          <a:p>
            <a:pPr marL="0" indent="0">
              <a:buNone/>
            </a:pPr>
            <a:r>
              <a:rPr lang="cs-CZ" dirty="0"/>
              <a:t>3. Nezvyklé reakce na dotyk</a:t>
            </a:r>
          </a:p>
          <a:p>
            <a:pPr marL="0" indent="0">
              <a:buNone/>
            </a:pPr>
            <a:r>
              <a:rPr lang="cs-CZ" dirty="0"/>
              <a:t>4. Neočekávané a nesrozumitelné akce a reakce (tlučení hlavou, píchání do očí)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2498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autistického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5. Sebepoškozování</a:t>
            </a:r>
          </a:p>
          <a:p>
            <a:pPr marL="0" indent="0" algn="just">
              <a:buNone/>
            </a:pPr>
            <a:r>
              <a:rPr lang="cs-CZ" dirty="0"/>
              <a:t>6. Problémy vyrovnat se ze změnami (nesnáší změny- úzkost, strach, agrese, skřeky, sebepoškozování, útěk).</a:t>
            </a:r>
          </a:p>
          <a:p>
            <a:pPr marL="0" indent="0">
              <a:buNone/>
            </a:pPr>
            <a:r>
              <a:rPr lang="cs-CZ" dirty="0"/>
              <a:t>7. Řeč málo používaná nebo žádná, skon k </a:t>
            </a:r>
            <a:r>
              <a:rPr lang="cs-CZ" dirty="0" err="1"/>
              <a:t>sebemluvě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8. Slovní opakování otázek a pojmů – echolálie</a:t>
            </a:r>
          </a:p>
          <a:p>
            <a:pPr marL="0" indent="0">
              <a:buNone/>
            </a:pPr>
            <a:r>
              <a:rPr lang="cs-CZ" dirty="0"/>
              <a:t>9. Mluví často bez vztahu k reálné skutečnosti</a:t>
            </a:r>
          </a:p>
          <a:p>
            <a:pPr marL="0" indent="0">
              <a:buNone/>
            </a:pPr>
            <a:r>
              <a:rPr lang="cs-CZ" dirty="0"/>
              <a:t>10. Vyjadřování potřeb taháním, přivedením k určitému předmětu</a:t>
            </a:r>
          </a:p>
          <a:p>
            <a:pPr marL="0" indent="0">
              <a:buNone/>
            </a:pPr>
            <a:r>
              <a:rPr lang="cs-CZ" dirty="0"/>
              <a:t>11. Čichání k osobám a předmětům, lízání předmětů a osob.</a:t>
            </a:r>
          </a:p>
        </p:txBody>
      </p:sp>
    </p:spTree>
    <p:extLst>
      <p:ext uri="{BB962C8B-B14F-4D97-AF65-F5344CB8AC3E}">
        <p14:creationId xmlns:p14="http://schemas.microsoft.com/office/powerpoint/2010/main" val="1832090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69168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1. Žák se SVP §16 odst.1</a:t>
            </a:r>
          </a:p>
          <a:p>
            <a:pPr marL="0" indent="0">
              <a:buNone/>
            </a:pPr>
            <a:r>
              <a:rPr lang="cs-CZ" b="1" dirty="0"/>
              <a:t>2. Školský zákon § 16 odst. 9</a:t>
            </a:r>
          </a:p>
          <a:p>
            <a:pPr marL="0" indent="0">
              <a:buNone/>
            </a:pPr>
            <a:r>
              <a:rPr lang="cs-CZ" b="1" dirty="0"/>
              <a:t>3. Organizace vzdělávání žáků s podpůrnými opatřeními v běžné škole </a:t>
            </a:r>
          </a:p>
          <a:p>
            <a:pPr marL="0" indent="0">
              <a:buNone/>
            </a:pPr>
            <a:r>
              <a:rPr lang="cs-CZ" b="1" dirty="0"/>
              <a:t>4. Speciálně pedagogická diagnostika</a:t>
            </a:r>
          </a:p>
          <a:p>
            <a:pPr marL="0" indent="0">
              <a:buNone/>
            </a:pPr>
            <a:r>
              <a:rPr lang="cs-CZ" b="1" dirty="0"/>
              <a:t>5. Intervence školy </a:t>
            </a:r>
          </a:p>
          <a:p>
            <a:pPr marL="0" indent="0">
              <a:buNone/>
            </a:pPr>
            <a:r>
              <a:rPr lang="cs-CZ" b="1" dirty="0"/>
              <a:t>6. Komunikace s rodinou</a:t>
            </a:r>
          </a:p>
          <a:p>
            <a:pPr marL="0" indent="0">
              <a:buNone/>
            </a:pPr>
            <a:r>
              <a:rPr lang="cs-CZ" b="1" dirty="0"/>
              <a:t>7. Mentální postižení</a:t>
            </a:r>
          </a:p>
          <a:p>
            <a:pPr marL="0" indent="0">
              <a:buNone/>
            </a:pPr>
            <a:r>
              <a:rPr lang="cs-CZ" b="1" dirty="0"/>
              <a:t>8. Autismus</a:t>
            </a:r>
          </a:p>
          <a:p>
            <a:pPr marL="0" indent="0">
              <a:buNone/>
            </a:pPr>
            <a:r>
              <a:rPr lang="cs-CZ" b="1" dirty="0"/>
              <a:t>9. ADHD</a:t>
            </a:r>
          </a:p>
          <a:p>
            <a:pPr marL="0" indent="0">
              <a:buNone/>
            </a:pPr>
            <a:r>
              <a:rPr lang="cs-CZ" b="1" dirty="0"/>
              <a:t>10. Vzdělávání žáků nadaných a mimořádně nadaných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2194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znaky autistického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12. Fascinace určitými optickými nebo akustickými podněty (lesk, zvonění, třpyt, pouštění vody, splachování)</a:t>
            </a:r>
          </a:p>
          <a:p>
            <a:pPr marL="0" indent="0" algn="just">
              <a:buNone/>
            </a:pPr>
            <a:r>
              <a:rPr lang="cs-CZ" dirty="0"/>
              <a:t>13. Snaha o zachování ustáleného pořádku ve svém okolí – stejná pečující osoba, oblečení, jídlo</a:t>
            </a:r>
          </a:p>
          <a:p>
            <a:pPr marL="0" indent="0">
              <a:buNone/>
            </a:pPr>
            <a:r>
              <a:rPr lang="cs-CZ" dirty="0"/>
              <a:t>14. Pohybové stereotypy – houpání, kývání, tleskání, chůze po špičkách</a:t>
            </a:r>
          </a:p>
          <a:p>
            <a:pPr marL="0" indent="0">
              <a:buNone/>
            </a:pPr>
            <a:r>
              <a:rPr lang="cs-CZ" dirty="0"/>
              <a:t>15. Motorická hyperaktivita nebo naopak pasivita</a:t>
            </a:r>
          </a:p>
          <a:p>
            <a:pPr marL="0" indent="0">
              <a:buNone/>
            </a:pPr>
            <a:r>
              <a:rPr lang="cs-CZ" dirty="0"/>
              <a:t>16. Stereotypní stravování – preference např. stejného jogurtu</a:t>
            </a:r>
          </a:p>
          <a:p>
            <a:pPr marL="0" indent="0">
              <a:buNone/>
            </a:pPr>
            <a:r>
              <a:rPr lang="cs-CZ" dirty="0"/>
              <a:t>17. Nepřiměřená reakce na silné zvukové podněty </a:t>
            </a:r>
          </a:p>
        </p:txBody>
      </p:sp>
    </p:spTree>
    <p:extLst>
      <p:ext uri="{BB962C8B-B14F-4D97-AF65-F5344CB8AC3E}">
        <p14:creationId xmlns:p14="http://schemas.microsoft.com/office/powerpoint/2010/main" val="8974202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Péče o osoby s autismem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 nás se ve školství využívá TEACCH program, začíná se využívat i ABA terapie</a:t>
            </a:r>
          </a:p>
          <a:p>
            <a:pPr algn="just"/>
            <a:r>
              <a:rPr lang="cs-CZ" dirty="0"/>
              <a:t>TEACCH program je založen na individualizaci, strukturalizaci a vizualizaci. </a:t>
            </a:r>
          </a:p>
          <a:p>
            <a:pPr marL="0" indent="0" algn="just">
              <a:buNone/>
            </a:pPr>
            <a:r>
              <a:rPr lang="cs-CZ" u="sng" dirty="0"/>
              <a:t>1. Individualizace</a:t>
            </a:r>
            <a:r>
              <a:rPr lang="cs-CZ" dirty="0"/>
              <a:t> – zjistit úroveň schopností, zvolit vhodný způsob komunikace (fotografie, piktogramy, psaná forma ). </a:t>
            </a:r>
          </a:p>
          <a:p>
            <a:pPr marL="0" indent="0" algn="just">
              <a:buNone/>
            </a:pPr>
            <a:r>
              <a:rPr lang="cs-CZ" dirty="0"/>
              <a:t>Úprava prostředí – zvláštní prostor pro učení, jídlo, práci, hru. Využívat stejné označení doma i ve škole.</a:t>
            </a:r>
          </a:p>
          <a:p>
            <a:pPr marL="0" indent="0">
              <a:buNone/>
            </a:pPr>
            <a:r>
              <a:rPr lang="cs-CZ" dirty="0"/>
              <a:t>Vytvořit IVP, řešit strategii změn v chování.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37716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Péče o osoby s autismem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u="sng" dirty="0"/>
              <a:t>2. Strukturalizace – </a:t>
            </a:r>
            <a:r>
              <a:rPr lang="cs-CZ" dirty="0"/>
              <a:t>vytvoření  režimu dne, časová osa a strukturalizace prostoru. Využití piktogramů pro každou činnost. Komunikační knihy. Komunikační tabulky. Využívání </a:t>
            </a:r>
            <a:r>
              <a:rPr lang="cs-CZ" dirty="0" err="1"/>
              <a:t>iPadů</a:t>
            </a:r>
            <a:r>
              <a:rPr lang="cs-CZ" dirty="0"/>
              <a:t> pro vytváření zážitkových deníků.</a:t>
            </a:r>
          </a:p>
          <a:p>
            <a:pPr marL="0" indent="0" algn="just">
              <a:buNone/>
            </a:pPr>
            <a:r>
              <a:rPr lang="cs-CZ" dirty="0"/>
              <a:t> </a:t>
            </a:r>
          </a:p>
          <a:p>
            <a:pPr marL="0" indent="0" algn="just">
              <a:buNone/>
            </a:pPr>
            <a:r>
              <a:rPr lang="cs-CZ" u="sng" dirty="0"/>
              <a:t>3. Vizualizace – </a:t>
            </a:r>
            <a:r>
              <a:rPr lang="cs-CZ" dirty="0"/>
              <a:t>využívání pracovních schémat do jednotlivých kroků – strukturované učení – krabičky, pracovní boxy, označení prostoru piktogramy pro jasnou orientaci.  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4656418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Pedagogická podpora dítěte s PAS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Najít účinný komunikační kanál – alternativní komunikace – piktogramy, BLISS, </a:t>
            </a:r>
            <a:r>
              <a:rPr lang="cs-CZ" dirty="0" err="1"/>
              <a:t>Makaton</a:t>
            </a:r>
            <a:r>
              <a:rPr lang="cs-CZ" dirty="0"/>
              <a:t>, </a:t>
            </a:r>
            <a:r>
              <a:rPr lang="cs-CZ" dirty="0" err="1"/>
              <a:t>Voks</a:t>
            </a:r>
            <a:r>
              <a:rPr lang="cs-CZ" dirty="0"/>
              <a:t>, fotografie, předměty</a:t>
            </a:r>
          </a:p>
          <a:p>
            <a:r>
              <a:rPr lang="cs-CZ" dirty="0"/>
              <a:t>Odborné vzdělání pedagogů</a:t>
            </a:r>
          </a:p>
          <a:p>
            <a:r>
              <a:rPr lang="cs-CZ" dirty="0"/>
              <a:t>Individuálně stupňovaná pomoc dítěti s PAS. </a:t>
            </a:r>
          </a:p>
          <a:p>
            <a:r>
              <a:rPr lang="cs-CZ" dirty="0"/>
              <a:t>Úzká spolupráce s rodinou, sjednocení přístupu k dítěti</a:t>
            </a:r>
          </a:p>
          <a:p>
            <a:r>
              <a:rPr lang="cs-CZ" dirty="0"/>
              <a:t>Spolupráce s poradenským zařízením </a:t>
            </a:r>
          </a:p>
          <a:p>
            <a:r>
              <a:rPr lang="cs-CZ" dirty="0"/>
              <a:t>Výchova a nácvik sociálních situací a sociálního začleňování. </a:t>
            </a:r>
          </a:p>
          <a:p>
            <a:pPr algn="just"/>
            <a:r>
              <a:rPr lang="cs-CZ" dirty="0"/>
              <a:t>Zaměřit se na všechny nabídky podpory podle individuálních možností a potřeb dítěte.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1513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čtení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Sociální čtení je poznávání, interpretace a přiměřené reagování na zraková znamení a symboly, piktogramy, slova, skupiny slov, které se často objevují v okolním prostředí. Nejsou k tomu ale využívány čtecí technické dovednosti. </a:t>
            </a:r>
          </a:p>
          <a:p>
            <a:pPr algn="just"/>
            <a:r>
              <a:rPr lang="cs-CZ" dirty="0"/>
              <a:t>Sociální čtení pomáhá vtáhnout osoby s PAS do aktivního života, stimuluje jejich potřeby a poskytuje určitou dávku  odpovědnosti. Umožňuje jim v určitých situacích se chovat nezávisle. </a:t>
            </a:r>
          </a:p>
          <a:p>
            <a:pPr algn="just"/>
            <a:r>
              <a:rPr lang="cs-CZ" dirty="0"/>
              <a:t>Umožňuje výuku  orientovat na prostředí (v </a:t>
            </a:r>
            <a:r>
              <a:rPr lang="cs-CZ" dirty="0" err="1"/>
              <a:t>sebeobslužných</a:t>
            </a:r>
            <a:r>
              <a:rPr lang="cs-CZ" dirty="0"/>
              <a:t> činnostech, v obchodě, u lékaře). </a:t>
            </a:r>
          </a:p>
          <a:p>
            <a:pPr algn="just"/>
            <a:r>
              <a:rPr lang="cs-CZ" dirty="0"/>
              <a:t>Sociální čtení je cíl a zároveň prostředek. </a:t>
            </a:r>
          </a:p>
        </p:txBody>
      </p:sp>
    </p:spTree>
    <p:extLst>
      <p:ext uri="{BB962C8B-B14F-4D97-AF65-F5344CB8AC3E}">
        <p14:creationId xmlns:p14="http://schemas.microsoft.com/office/powerpoint/2010/main" val="5292771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ADHD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Známý dětský psycholog profesor Matějíček radí ,,zařídit věci tak, aby je dítě udělalo dobře a my je za to mohli pochválit. Tresty, výčitky a vynucené sliby zde nepomohou, protože náprava není věcí jeho dobré vůle“.  </a:t>
            </a:r>
          </a:p>
          <a:p>
            <a:pPr algn="just"/>
            <a:r>
              <a:rPr lang="cs-CZ" dirty="0"/>
              <a:t>Nenutit násilně ke klidu, dát prostor k pohybovému uvolnění. </a:t>
            </a:r>
          </a:p>
          <a:p>
            <a:pPr algn="just"/>
            <a:r>
              <a:rPr lang="cs-CZ" dirty="0"/>
              <a:t>Klidové fáze a krátké přestávky, které si dítě zvolí, zlepšují jeho koncentraci. </a:t>
            </a:r>
          </a:p>
          <a:p>
            <a:pPr algn="just"/>
            <a:r>
              <a:rPr lang="cs-CZ" dirty="0"/>
              <a:t>Pochválit i za snahu. </a:t>
            </a:r>
          </a:p>
          <a:p>
            <a:pPr algn="just"/>
            <a:r>
              <a:rPr lang="cs-CZ" dirty="0"/>
              <a:t>Minimalizovat věci na lavici, nechat jen ty pomůcky s kterými se pracuje. </a:t>
            </a:r>
          </a:p>
        </p:txBody>
      </p:sp>
    </p:spTree>
    <p:extLst>
      <p:ext uri="{BB962C8B-B14F-4D97-AF65-F5344CB8AC3E}">
        <p14:creationId xmlns:p14="http://schemas.microsoft.com/office/powerpoint/2010/main" val="17963749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Nadaný a mimořádně nadaný žák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Projevuje se v oblasti kognitivní, pohybové, manuální, umělecké a sociální</a:t>
            </a:r>
          </a:p>
          <a:p>
            <a:pPr algn="just"/>
            <a:r>
              <a:rPr lang="cs-CZ" dirty="0"/>
              <a:t>U mimořádně nadaných vysoká tvořivost v celém okruhu činností. Dosahuje mimořádných výsledků</a:t>
            </a:r>
          </a:p>
          <a:p>
            <a:pPr algn="just"/>
            <a:r>
              <a:rPr lang="cs-CZ" dirty="0"/>
              <a:t>Ředitel může pro jejich vzdělání vytvořit skupiny, možnost přeřazení do vyššího ročníku</a:t>
            </a:r>
          </a:p>
          <a:p>
            <a:pPr algn="just"/>
            <a:r>
              <a:rPr lang="cs-CZ" dirty="0"/>
              <a:t>Doporučení školského poradenského střediska</a:t>
            </a:r>
          </a:p>
          <a:p>
            <a:pPr algn="just"/>
            <a:r>
              <a:rPr lang="cs-CZ" dirty="0"/>
              <a:t>Možnost setkání se s odborníkem v příslušném oboru </a:t>
            </a:r>
          </a:p>
          <a:p>
            <a:pPr algn="just"/>
            <a:r>
              <a:rPr lang="cs-CZ" dirty="0"/>
              <a:t>Možnost rozšířit </a:t>
            </a:r>
            <a:r>
              <a:rPr lang="cs-CZ"/>
              <a:t>obsah učiva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97281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57942" y="2749097"/>
            <a:ext cx="10515600" cy="1325563"/>
          </a:xfrm>
        </p:spPr>
        <p:txBody>
          <a:bodyPr/>
          <a:lstStyle/>
          <a:p>
            <a:r>
              <a:rPr lang="cs-CZ" dirty="0"/>
              <a:t>Přeji krásný zbytek dne a děkuji za pozornost. </a:t>
            </a:r>
          </a:p>
        </p:txBody>
      </p:sp>
    </p:spTree>
    <p:extLst>
      <p:ext uri="{BB962C8B-B14F-4D97-AF65-F5344CB8AC3E}">
        <p14:creationId xmlns:p14="http://schemas.microsoft.com/office/powerpoint/2010/main" val="33183587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7150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podpora žáků s přiznanými PO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29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Žák se SVP §16 odst. 1 školského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1. SPU a SPUCH</a:t>
            </a:r>
          </a:p>
          <a:p>
            <a:pPr marL="0" indent="0">
              <a:buNone/>
            </a:pPr>
            <a:r>
              <a:rPr lang="cs-CZ" dirty="0"/>
              <a:t>2. Autismus a PAS</a:t>
            </a:r>
          </a:p>
          <a:p>
            <a:pPr marL="0" indent="0">
              <a:buNone/>
            </a:pPr>
            <a:r>
              <a:rPr lang="cs-CZ" dirty="0"/>
              <a:t>3. ADHD</a:t>
            </a:r>
          </a:p>
          <a:p>
            <a:pPr marL="0" indent="0">
              <a:buNone/>
            </a:pPr>
            <a:r>
              <a:rPr lang="cs-CZ" dirty="0"/>
              <a:t>4. Zrakové postižení</a:t>
            </a:r>
          </a:p>
          <a:p>
            <a:pPr marL="0" indent="0">
              <a:buNone/>
            </a:pPr>
            <a:r>
              <a:rPr lang="cs-CZ" dirty="0"/>
              <a:t>5. Sluchové postižení</a:t>
            </a:r>
          </a:p>
          <a:p>
            <a:pPr marL="0" indent="0">
              <a:buNone/>
            </a:pPr>
            <a:r>
              <a:rPr lang="cs-CZ" dirty="0"/>
              <a:t>6. LMP</a:t>
            </a:r>
          </a:p>
          <a:p>
            <a:pPr marL="0" indent="0">
              <a:buNone/>
            </a:pPr>
            <a:r>
              <a:rPr lang="cs-CZ" dirty="0"/>
              <a:t>7. Tělesné postižení</a:t>
            </a:r>
          </a:p>
          <a:p>
            <a:pPr marL="0" indent="0">
              <a:buNone/>
            </a:pPr>
            <a:r>
              <a:rPr lang="cs-CZ" dirty="0"/>
              <a:t>8. Vady řeči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AutoNum type="arabicPeriod" startAt="8"/>
            </a:pPr>
            <a:endParaRPr lang="cs-CZ" dirty="0"/>
          </a:p>
          <a:p>
            <a:pPr marL="514350" indent="-514350">
              <a:buAutoNum type="arabicPeriod" startAt="8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2248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788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Žák se SVP §16 odst. 1 školského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10. Hluchoslepý žák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11. Žák z odlišného kulturního prostředí a s odlišnými životními podmínkami – chudoba, etnická příslušnost, postavení azylanta, cizinec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12. Žák nadaný a mimořádně nadaný</a:t>
            </a:r>
          </a:p>
        </p:txBody>
      </p:sp>
    </p:spTree>
    <p:extLst>
      <p:ext uri="{BB962C8B-B14F-4D97-AF65-F5344CB8AC3E}">
        <p14:creationId xmlns:p14="http://schemas.microsoft.com/office/powerpoint/2010/main" val="399770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321582"/>
            <a:ext cx="10515600" cy="1325563"/>
          </a:xfrm>
        </p:spPr>
        <p:txBody>
          <a:bodyPr/>
          <a:lstStyle/>
          <a:p>
            <a:r>
              <a:rPr lang="cs-CZ" dirty="0"/>
              <a:t>Školský zákon § 16 odst. 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 žáky výše jmenované s potřebou podpůrných opatření lze zřizovat školy, třídy, oddělení a studijní skupiny</a:t>
            </a:r>
          </a:p>
          <a:p>
            <a:r>
              <a:rPr lang="cs-CZ" dirty="0"/>
              <a:t>Žáci s mentálním postižením se ve školách zřízených podle § 16 odst. 9 nevzdělávají společně se žáky bez mentálního postižení</a:t>
            </a:r>
          </a:p>
          <a:p>
            <a:r>
              <a:rPr lang="cs-CZ" dirty="0"/>
              <a:t>Škola má informační povinnost vůči zákonným zástupcům – seznámení s organizací vzdělávání, strukturou vzdělávacích programů, možnostmi vzdělávání s podpůrnými opatřeními</a:t>
            </a:r>
          </a:p>
          <a:p>
            <a:r>
              <a:rPr lang="cs-CZ" dirty="0"/>
              <a:t>Platnost doporučení u LMP je 1 rok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6451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vzdělávání žáků s podpůrnými opatřeními v běžné škole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3000" dirty="0"/>
              <a:t>Podpůrná opatření jsou nezbytné úpravy ve vzdělávání a školských službách odpovídající zdravotnímu stavu, kulturnímu prostředí nebo jiným složitým životním podmínkám dítěte, žáka, studenta.</a:t>
            </a:r>
          </a:p>
          <a:p>
            <a:pPr algn="just"/>
            <a:r>
              <a:rPr lang="cs-CZ" sz="3000" dirty="0"/>
              <a:t>Ve třídě může být vzděláváno maximálně 5 žáků s PO, je nutné přihlédnout ke skladbě ostatních žáků ve třídě</a:t>
            </a:r>
          </a:p>
          <a:p>
            <a:r>
              <a:rPr lang="cs-CZ" sz="3000" dirty="0"/>
              <a:t>Nikdy nesmí žáci s PO překročit jednu třetinu žáků ve třídě</a:t>
            </a:r>
          </a:p>
          <a:p>
            <a:pPr algn="just"/>
            <a:r>
              <a:rPr lang="cs-CZ" sz="3000" dirty="0"/>
              <a:t>Škola samostatně zřízená pro žáky s SVP podle § 16 – nejméně 10 žáků</a:t>
            </a:r>
          </a:p>
          <a:p>
            <a:pPr algn="just"/>
            <a:r>
              <a:rPr lang="cs-CZ" sz="3000" dirty="0"/>
              <a:t>Třída – nejméně 6 a nejvíce 14 žáků, na doporučení školského poradenského zařízení lze zřídit třídu o 4 – 6 žácích s vysokou mírou podpory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3480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34497"/>
            <a:ext cx="10515600" cy="1325563"/>
          </a:xfrm>
        </p:spPr>
        <p:txBody>
          <a:bodyPr/>
          <a:lstStyle/>
          <a:p>
            <a:r>
              <a:rPr lang="cs-CZ" dirty="0"/>
              <a:t>Speciálně pedagogická diagnostika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Žák je vyšetřen speciálním pedagogem v PPP nebo SPC</a:t>
            </a:r>
          </a:p>
          <a:p>
            <a:pPr marL="0" indent="0" algn="just">
              <a:buNone/>
            </a:pPr>
            <a:r>
              <a:rPr lang="cs-CZ" dirty="0"/>
              <a:t>1. Motorika (hrubá, jemná, oční pohyby, motorika artikulačních orgánů, </a:t>
            </a:r>
            <a:r>
              <a:rPr lang="cs-CZ" dirty="0" err="1"/>
              <a:t>senzomotorika</a:t>
            </a:r>
            <a:r>
              <a:rPr lang="cs-CZ" dirty="0"/>
              <a:t>, </a:t>
            </a:r>
            <a:r>
              <a:rPr lang="cs-CZ" dirty="0" err="1"/>
              <a:t>grafomotorika</a:t>
            </a:r>
            <a:r>
              <a:rPr lang="cs-CZ" dirty="0"/>
              <a:t>, pohybová koordinace)</a:t>
            </a:r>
          </a:p>
          <a:p>
            <a:pPr marL="0" indent="0">
              <a:buNone/>
            </a:pPr>
            <a:r>
              <a:rPr lang="cs-CZ" dirty="0"/>
              <a:t>2. Percepce (vestibulární, taktilní, kinestetická, sluchová, zraková, rytmická)</a:t>
            </a:r>
          </a:p>
          <a:p>
            <a:pPr marL="0" indent="0">
              <a:buNone/>
            </a:pPr>
            <a:r>
              <a:rPr lang="cs-CZ" dirty="0"/>
              <a:t>3. rozumové schopnosti</a:t>
            </a:r>
          </a:p>
          <a:p>
            <a:pPr marL="0" indent="0">
              <a:buNone/>
            </a:pPr>
            <a:r>
              <a:rPr lang="cs-CZ" dirty="0"/>
              <a:t>4. lateralita</a:t>
            </a:r>
          </a:p>
          <a:p>
            <a:pPr marL="0" indent="0">
              <a:buNone/>
            </a:pPr>
            <a:r>
              <a:rPr lang="cs-CZ" dirty="0"/>
              <a:t>5. prostorová a časová orientace</a:t>
            </a:r>
          </a:p>
          <a:p>
            <a:pPr marL="0" indent="0">
              <a:buNone/>
            </a:pPr>
            <a:r>
              <a:rPr lang="cs-CZ" dirty="0"/>
              <a:t>6. sociální faktory (rodinné zázemí, školní prostředí, parta)</a:t>
            </a:r>
          </a:p>
          <a:p>
            <a:pPr marL="0" indent="0">
              <a:buNone/>
            </a:pPr>
            <a:r>
              <a:rPr lang="cs-CZ" dirty="0"/>
              <a:t>7. tělesné a psychické charakteristiky</a:t>
            </a:r>
          </a:p>
          <a:p>
            <a:pPr marL="0" indent="0">
              <a:buNone/>
            </a:pPr>
            <a:r>
              <a:rPr lang="cs-CZ" dirty="0"/>
              <a:t>8. chování</a:t>
            </a:r>
          </a:p>
          <a:p>
            <a:pPr marL="0" indent="0">
              <a:buNone/>
            </a:pPr>
            <a:r>
              <a:rPr lang="cs-CZ" dirty="0"/>
              <a:t>9. úroveň schopností a dovedností</a:t>
            </a:r>
          </a:p>
        </p:txBody>
      </p:sp>
    </p:spTree>
    <p:extLst>
      <p:ext uri="{BB962C8B-B14F-4D97-AF65-F5344CB8AC3E}">
        <p14:creationId xmlns:p14="http://schemas.microsoft.com/office/powerpoint/2010/main" val="4091214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Intervence školy ( normovaná finanční náročnost od 2.stupně podpůrných opatření)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Pedagogická intervence </a:t>
            </a:r>
          </a:p>
          <a:p>
            <a:r>
              <a:rPr lang="cs-CZ" dirty="0"/>
              <a:t>Vzdělávání žáka s přiznanými PO ve vyučovacích předmětech, v nichž je  třeba zlepšit jeho výsledky učení, případně kompenzovat nedobrou domácí přípravu. Pracovat s klimatem třídy a se sociálními vztahy ve třídě, snažit se o prevenci rizikového chování</a:t>
            </a:r>
          </a:p>
          <a:p>
            <a:r>
              <a:rPr lang="cs-CZ" dirty="0"/>
              <a:t>Speciálně pedagogická intervence</a:t>
            </a:r>
          </a:p>
          <a:p>
            <a:r>
              <a:rPr lang="cs-CZ" dirty="0"/>
              <a:t>Zajištění předmětů speciálně pedagogické péče pro žáky s přiznanými podpůrnými opatřeními, které jsou zaměřené na oblast logopedických potíží, nácviků sociální komunikace, alternativní komunikace, zrakové stimulace, pohybové rehabilitace, náprav SPU</a:t>
            </a:r>
          </a:p>
        </p:txBody>
      </p:sp>
    </p:spTree>
    <p:extLst>
      <p:ext uri="{BB962C8B-B14F-4D97-AF65-F5344CB8AC3E}">
        <p14:creationId xmlns:p14="http://schemas.microsoft.com/office/powerpoint/2010/main" val="1995152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Začlenění dětí, žáků a studentů se SVP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1. Komunikace se ŠPZ, plně využívat podporu ŠPZ</a:t>
            </a:r>
          </a:p>
          <a:p>
            <a:pPr marL="0" indent="0">
              <a:buNone/>
            </a:pPr>
            <a:r>
              <a:rPr lang="cs-CZ" dirty="0"/>
              <a:t>2. Důkladné seznámení a respektování doporučení</a:t>
            </a:r>
          </a:p>
          <a:p>
            <a:pPr marL="0" indent="0">
              <a:buNone/>
            </a:pPr>
            <a:r>
              <a:rPr lang="cs-CZ" dirty="0"/>
              <a:t>3. Respektování žáka jako individuality</a:t>
            </a:r>
          </a:p>
          <a:p>
            <a:pPr marL="0" indent="0">
              <a:buNone/>
            </a:pPr>
            <a:r>
              <a:rPr lang="cs-CZ" dirty="0"/>
              <a:t>3. Komunikace s rodinou, pochopení nastavení rodiny </a:t>
            </a:r>
          </a:p>
          <a:p>
            <a:pPr marL="0" indent="0">
              <a:buNone/>
            </a:pPr>
            <a:r>
              <a:rPr lang="cs-CZ" dirty="0"/>
              <a:t>4. Získání co nejvíce informací o daném postižení</a:t>
            </a:r>
          </a:p>
          <a:p>
            <a:pPr marL="0" indent="0">
              <a:buNone/>
            </a:pPr>
            <a:r>
              <a:rPr lang="cs-CZ" dirty="0"/>
              <a:t>5. Využívání možností pedagogické intervence</a:t>
            </a:r>
          </a:p>
          <a:p>
            <a:pPr marL="0" indent="0">
              <a:buNone/>
            </a:pPr>
            <a:r>
              <a:rPr lang="cs-CZ" dirty="0"/>
              <a:t>6.  Využití předmětů speciálně pedagogické péče</a:t>
            </a:r>
          </a:p>
          <a:p>
            <a:pPr marL="0" indent="0">
              <a:buNone/>
            </a:pPr>
            <a:r>
              <a:rPr lang="cs-CZ" dirty="0"/>
              <a:t>7.  Využití  a zajištění všech doporučených podpůrných opatření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26376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2407</TotalTime>
  <Words>1938</Words>
  <Application>Microsoft Office PowerPoint</Application>
  <PresentationFormat>Širokoúhlá obrazovka</PresentationFormat>
  <Paragraphs>177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Motiv Office</vt:lpstr>
      <vt:lpstr>Speciálně pedagogické metody a zásady při práci se žákem s SVP  v  běžných školách</vt:lpstr>
      <vt:lpstr>Obsah</vt:lpstr>
      <vt:lpstr>Žák se SVP §16 odst. 1 školského zákona</vt:lpstr>
      <vt:lpstr>Žák se SVP §16 odst. 1 školského zákona</vt:lpstr>
      <vt:lpstr>Školský zákon § 16 odst. 9</vt:lpstr>
      <vt:lpstr>Organizace vzdělávání žáků s podpůrnými opatřeními v běžné škole </vt:lpstr>
      <vt:lpstr>Speciálně pedagogická diagnostika</vt:lpstr>
      <vt:lpstr>Intervence školy ( normovaná finanční náročnost od 2.stupně podpůrných opatření)</vt:lpstr>
      <vt:lpstr>Začlenění dětí, žáků a studentů se SVP</vt:lpstr>
      <vt:lpstr>Komunikace s rodinou</vt:lpstr>
      <vt:lpstr>Komunikace se rodinou</vt:lpstr>
      <vt:lpstr>Komunikace s rodinou</vt:lpstr>
      <vt:lpstr>Mentální retardace - projevy</vt:lpstr>
      <vt:lpstr>Projevy mentálního postižení</vt:lpstr>
      <vt:lpstr>Role učitele</vt:lpstr>
      <vt:lpstr>Zásady při vzdělávání </vt:lpstr>
      <vt:lpstr>Porucha autistického spektra</vt:lpstr>
      <vt:lpstr>Autismus je charakterizován  triádou příznaků</vt:lpstr>
      <vt:lpstr>Znaky autistického chování</vt:lpstr>
      <vt:lpstr>Další znaky autistického chování</vt:lpstr>
      <vt:lpstr>Péče o osoby s autismem</vt:lpstr>
      <vt:lpstr>Péče o osoby s autismem</vt:lpstr>
      <vt:lpstr>Pedagogická podpora dítěte s PAS</vt:lpstr>
      <vt:lpstr>Sociální čtení</vt:lpstr>
      <vt:lpstr>ADHD</vt:lpstr>
      <vt:lpstr>Nadaný a mimořádně nadaný žák</vt:lpstr>
      <vt:lpstr>Přeji krásný zbytek dne a děkuji za pozornost. </vt:lpstr>
      <vt:lpstr>Prezentace aplikace PowerPoint</vt:lpstr>
      <vt:lpstr>Personální podpora žáků s přiznanými PO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Speciálně pedagogické metody a zásady při práce v  běžných školách</dc:title>
  <dc:creator>Květa</dc:creator>
  <cp:lastModifiedBy>Iva Cucova</cp:lastModifiedBy>
  <cp:revision>60</cp:revision>
  <cp:lastPrinted>2017-03-01T15:15:32Z</cp:lastPrinted>
  <dcterms:created xsi:type="dcterms:W3CDTF">2017-02-22T13:04:18Z</dcterms:created>
  <dcterms:modified xsi:type="dcterms:W3CDTF">2017-03-20T17:40:15Z</dcterms:modified>
</cp:coreProperties>
</file>